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F9221F2-2241-491A-942E-CADAD7BCBC88}">
  <a:tblStyle styleId="{FF9221F2-2241-491A-942E-CADAD7BCBC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0227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2073c6d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e2073c6d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7e2073c6d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e2073c6d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7e2073c6d9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e2073c6d9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9" name="Google Shape;229;g7e2073c6d9_0_5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e2073c6d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e2073c6d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e2073c6d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e2073c6d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e2073c6d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e2073c6d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e2073c6d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e2073c6d9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e2073c6d9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e2073c6d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e2073c6d9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e2073c6d9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e2073c6d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7e2073c6d9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7e2073c6d9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2" name="Google Shape;272;g7e2073c6d9_0_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e2073c6d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e2073c6d9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7e2073c6d9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e2073c6d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e2073c6d9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e2073c6d9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e2073c6d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e2073c6d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e2073c6d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e2073c6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7e2073c6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e2073c6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6" name="Google Shape;306;g7e2073c6d9_0_14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2073c6d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2073c6d9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7e2073c6d9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e2073c6d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7e2073c6d9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7e2073c6d9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2" name="Google Shape;322;g7e2073c6d9_0_15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e2073c6d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e2073c6d9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7e2073c6d9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e2073c6d9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sz="1200" i="0"/>
          </a:p>
        </p:txBody>
      </p:sp>
      <p:sp>
        <p:nvSpPr>
          <p:cNvPr id="336" name="Google Shape;336;g7e2073c6d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g7e2073c6d9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7e2073c6d9_0_17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2073c6d9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sz="1200" i="0"/>
          </a:p>
        </p:txBody>
      </p:sp>
      <p:sp>
        <p:nvSpPr>
          <p:cNvPr id="346" name="Google Shape;346;g7e2073c6d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7e2073c6d9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e2073c6d9_0_30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e2073c6d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7e2073c6d9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e2073c6d9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1" name="Google Shape;361;g7e2073c6d9_0_15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e2073c6d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e2073c6d9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7e2073c6d9_0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87" name="Google Shape;38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9" name="Google Shape;3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2073c4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2073c42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7e2073c42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2073c6d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e2073c6d9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e2073c6d9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2073c6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e2073c6d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e2073c6d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2073c6d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2073c6d9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7e2073c6d9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3" name="Google Shape;213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94%D0%B0%D0%BD%D0%BD%D0%B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g.wikipedia.org/wiki/%D0%A0%D0%B5%D0%BB%D0%B0%D1%86%D0%B8%D0%BE%D0%BD%D0%BD%D0%B0_%D0%B1%D0%B0%D0%B7%D0%B0_%D0%B4%D0%B0%D0%BD%D0%BD%D0%B8" TargetMode="External"/><Relationship Id="rId5" Type="http://schemas.openxmlformats.org/officeDocument/2006/relationships/hyperlink" Target="https://bg.wikipedia.org/w/index.php?title=%D0%A2%D0%B0%D0%B1%D0%BB%D0%B8%D1%86%D0%B0&amp;action=edit&amp;redlink=1" TargetMode="External"/><Relationship Id="rId4" Type="http://schemas.openxmlformats.org/officeDocument/2006/relationships/hyperlink" Target="https://bg.wikipedia.org/wiki/%D0%A0%D0%B5%D0%BB%D0%B0%D1%86%D0%B8%D1%8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ytonight.com/dbms/fourth-normal-form.ph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91%D0%B0%D0%B7%D0%B0_%D0%B4%D0%B0%D0%BD%D0%BD%D0%B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</a:t>
            </a:r>
            <a:r>
              <a:rPr lang="en-US" smtClean="0"/>
              <a:t>2020/2021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Data Base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design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Milenа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Първа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ВЪВ ВСЯКО ЕДНО ПОЛЕ ИМАМЕ ТОЧНО ЕДНА СТОЙНОСТ</a:t>
            </a:r>
            <a:endParaRPr sz="30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първа нормализация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4400225" y="1674850"/>
            <a:ext cx="33795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втора нормализация на базата данни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ЕДНА ТАБЛИЦА НЕ СЪДЪРЖА ПОВТАРЯЩА СЕ ИНФОРМАЦИЯ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втора нормализация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ЕДНА ТАБЛИЦА НЕ СЪДЪРЖА ПОВТАРЯЩА СЕ ИНФОРМАЦИЯ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Постига се като разделяме данните в различни таблици.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 да направим втора нормализация – в какви таблици да разделим таблицата recipes?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втора нормализация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Ще ни трябват таблици за –</a:t>
            </a:r>
            <a:endParaRPr sz="24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Изброяване на продуктите -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име, калории, ги, мерни единици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Изброяване на мерните единици -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име на мерната единица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Рецептите -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описание на рецептите, продуктите, които влизат в рецептата, количество на всеки продукт в съответните мерни единици.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Как ще постигнем организацията на БД без да стигаме до повторения на информация?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втора нормализация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Основни понятия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5637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Външен ключ (Foreign key)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Използва се, когато налице е отношение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между две таблици - данните от едната се използват в другата.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6279125" y="1195925"/>
            <a:ext cx="5637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Отношението се създава, като копие от първичния ключ на едната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таблица се включи в структурата на втората таблица, за която той се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явява външен.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4400225" y="1843325"/>
            <a:ext cx="33795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Видове връзки между таблиците 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на БД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едно към едно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Едно към едно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един запис от първата таблица, наречена родителска, може да бъде свързан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 един запис от втора таблица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пример - таблица пазеща потребителско име и парола, свързана с таблица, други пазеща данни за потребителя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Връзка едно към едно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едно към много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Едно към много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един запис от първата таблица, наречена родителска, може да бъде свързан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 много записи от втората таблица, наречена дъщерна.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Пример - </a:t>
            </a:r>
            <a:r>
              <a:rPr lang="en-US" sz="2400" i="1">
                <a:latin typeface="Calibri"/>
                <a:ea typeface="Calibri"/>
                <a:cs typeface="Calibri"/>
                <a:sym typeface="Calibri"/>
              </a:rPr>
              <a:t>Категоризираме рецептите - супи, основни ястия, десерти, изброени в таблица с видове ястия.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Всеки един вид ястие, е свързан с много рецепти, една рецепта принадлежи само на един вид ястие. </a:t>
            </a:r>
            <a:endParaRPr sz="2400" i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Връзка едно към много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много към много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Много към много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Всеки запис от първата таблица е свързан с много записи от втора таблица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Всеки запис от втората таблица е свързан с много записи от първата таблица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Пример - </a:t>
            </a: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Всяка рецепта съдържа много продукти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Всеки продукт участва в много рецепти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В дизайна на БД се реализира с помощта на междинна /пивот/ таблица.</a:t>
            </a:r>
            <a:endParaRPr sz="2400" b="1" i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Връзка много към много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Проектиране на база данни</a:t>
            </a:r>
            <a:endParaRPr sz="2400"/>
          </a:p>
          <a:p>
            <a:pPr marL="989981" lvl="1" indent="-418862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база данни - дефиниция</a:t>
            </a:r>
            <a:endParaRPr sz="2400"/>
          </a:p>
          <a:p>
            <a:pPr marL="989981" lvl="1" indent="-418862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релационни бази данни - дефиниция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Нормализация</a:t>
            </a:r>
            <a:endParaRPr sz="2400"/>
          </a:p>
          <a:p>
            <a:pPr marL="446088" lvl="0" indent="-38893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Типове връзки</a:t>
            </a:r>
            <a:endParaRPr sz="2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/>
        </p:nvSpPr>
        <p:spPr>
          <a:xfrm>
            <a:off x="4400225" y="2239750"/>
            <a:ext cx="33795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релационни бази данни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дефиниция</a:t>
            </a: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Релационна база данни е тип база данни, която съхранява множество</a:t>
            </a:r>
            <a:r>
              <a:rPr lang="en-US" sz="2000">
                <a:solidFill>
                  <a:srgbClr val="43434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данни във вид на</a:t>
            </a:r>
            <a:r>
              <a:rPr lang="en-US" sz="2000">
                <a:solidFill>
                  <a:srgbClr val="43434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релации, съставени от записи и атрибути (полета) и възприемани от потребителите като</a:t>
            </a:r>
            <a:r>
              <a:rPr lang="en-US" sz="2000">
                <a:solidFill>
                  <a:srgbClr val="43434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 </a:t>
            </a: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таблици. </a:t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Релационните бази данни понастоящем преобладават при избора на модел за съхранение на финансови, производствени, лични и други видове данни.  </a:t>
            </a:r>
            <a:r>
              <a:rPr lang="en-US" sz="20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повече</a:t>
            </a:r>
            <a:endParaRPr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Релационни бази данни</a:t>
            </a: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/>
        </p:nvSpPr>
        <p:spPr>
          <a:xfrm>
            <a:off x="4400225" y="2101000"/>
            <a:ext cx="33795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трета нормална форма на БД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БД е във втора нормална форма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Calibri"/>
              <a:buAutoNum type="arabicPeriod"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Няма преходна функционална зависимост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трета нормална форма</a:t>
            </a: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sz="3000"/>
              <a:t>Привеждане към трета нормална форма на БД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aphicFrame>
        <p:nvGraphicFramePr>
          <p:cNvPr id="342" name="Google Shape;342;p36"/>
          <p:cNvGraphicFramePr/>
          <p:nvPr/>
        </p:nvGraphicFramePr>
        <p:xfrm>
          <a:off x="1517809" y="2347536"/>
          <a:ext cx="9374225" cy="2912975"/>
        </p:xfrm>
        <a:graphic>
          <a:graphicData uri="http://schemas.openxmlformats.org/drawingml/2006/table">
            <a:tbl>
              <a:tblPr>
                <a:noFill/>
                <a:tableStyleId>{FF9221F2-2241-491A-942E-CADAD7BCBC88}</a:tableStyleId>
              </a:tblPr>
              <a:tblGrid>
                <a:gridCol w="1363700"/>
                <a:gridCol w="1982100"/>
                <a:gridCol w="2855650"/>
                <a:gridCol w="3172775"/>
              </a:tblGrid>
              <a:tr h="84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recipe_id</a:t>
                      </a:r>
                      <a:endParaRPr sz="1800"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meal_type_id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</a:t>
                      </a:r>
                      <a:endParaRPr sz="1800"/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</a:tr>
              <a:tr h="756350">
                <a:tc>
                  <a:txBody>
                    <a:bodyPr/>
                    <a:lstStyle/>
                    <a:p>
                      <a:pPr marL="282575" marR="0" lvl="0" indent="-282575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4DAE4"/>
                        </a:buClr>
                        <a:buSzPts val="1960"/>
                        <a:buFont typeface="Noto Sans Symbols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супи</a:t>
                      </a:r>
                      <a:endParaRPr sz="2800" b="1" i="0" u="none" strike="noStrike" cap="none">
                        <a:solidFill>
                          <a:srgbClr val="1A334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основни ястия</a:t>
                      </a:r>
                      <a:endParaRPr sz="2800" b="1" i="0" u="none" strike="noStrike" cap="none">
                        <a:solidFill>
                          <a:srgbClr val="1A334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супи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36"/>
          <p:cNvSpPr txBox="1"/>
          <p:nvPr/>
        </p:nvSpPr>
        <p:spPr>
          <a:xfrm>
            <a:off x="1536125" y="1724400"/>
            <a:ext cx="92364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recipes_meal_types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sz="3000"/>
              <a:t>Привеждане към трета нормална форма на БД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aphicFrame>
        <p:nvGraphicFramePr>
          <p:cNvPr id="352" name="Google Shape;352;p37"/>
          <p:cNvGraphicFramePr/>
          <p:nvPr/>
        </p:nvGraphicFramePr>
        <p:xfrm>
          <a:off x="754709" y="2723286"/>
          <a:ext cx="5298925" cy="2912975"/>
        </p:xfrm>
        <a:graphic>
          <a:graphicData uri="http://schemas.openxmlformats.org/drawingml/2006/table">
            <a:tbl>
              <a:tblPr>
                <a:noFill/>
                <a:tableStyleId>{FF9221F2-2241-491A-942E-CADAD7BCBC88}</a:tableStyleId>
              </a:tblPr>
              <a:tblGrid>
                <a:gridCol w="1575300"/>
                <a:gridCol w="2297875"/>
                <a:gridCol w="1425750"/>
              </a:tblGrid>
              <a:tr h="84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recipe_id</a:t>
                      </a:r>
                      <a:endParaRPr sz="2400"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meal_type_id</a:t>
                      </a:r>
                      <a:endParaRPr sz="2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</a:tr>
              <a:tr h="756350">
                <a:tc>
                  <a:txBody>
                    <a:bodyPr/>
                    <a:lstStyle/>
                    <a:p>
                      <a:pPr marL="282575" marR="0" lvl="0" indent="-282575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4DAE4"/>
                        </a:buClr>
                        <a:buSzPts val="1960"/>
                        <a:buFont typeface="Noto Sans Symbols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53" name="Google Shape;353;p37"/>
          <p:cNvGraphicFramePr/>
          <p:nvPr/>
        </p:nvGraphicFramePr>
        <p:xfrm>
          <a:off x="6692384" y="2723286"/>
          <a:ext cx="5021450" cy="2912975"/>
        </p:xfrm>
        <a:graphic>
          <a:graphicData uri="http://schemas.openxmlformats.org/drawingml/2006/table">
            <a:tbl>
              <a:tblPr>
                <a:noFill/>
                <a:tableStyleId>{FF9221F2-2241-491A-942E-CADAD7BCBC88}</a:tableStyleId>
              </a:tblPr>
              <a:tblGrid>
                <a:gridCol w="2081200"/>
                <a:gridCol w="2940250"/>
              </a:tblGrid>
              <a:tr h="84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meal_type_id</a:t>
                      </a:r>
                      <a:endParaRPr sz="2400"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meal_type_name</a:t>
                      </a:r>
                      <a:endParaRPr sz="2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</a:tr>
              <a:tr h="756350">
                <a:tc>
                  <a:txBody>
                    <a:bodyPr/>
                    <a:lstStyle/>
                    <a:p>
                      <a:pPr marL="282575" marR="0" lvl="0" indent="-282575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4DAE4"/>
                        </a:buClr>
                        <a:buSzPts val="1960"/>
                        <a:buFont typeface="Noto Sans Symbols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супи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основни ястия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десерти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54" name="Google Shape;354;p37"/>
          <p:cNvSpPr txBox="1"/>
          <p:nvPr/>
        </p:nvSpPr>
        <p:spPr>
          <a:xfrm>
            <a:off x="624350" y="1328000"/>
            <a:ext cx="52989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733375" y="2001900"/>
            <a:ext cx="51900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recipes_meal_types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6692375" y="2100900"/>
            <a:ext cx="4912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meal_types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/>
        </p:nvSpPr>
        <p:spPr>
          <a:xfrm>
            <a:off x="4400225" y="1942450"/>
            <a:ext cx="33795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четвърта нормална форма на БД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Четвърта нормална форма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Повече информация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База данни - четвърта нормална форма</a:t>
            </a:r>
            <a:endParaRPr sz="240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Създайте база данни от рецепти.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/>
              <a:t>Информацията в базата трябва да е записана и подредена по начин, който позволява изчисление на калории и себестойност на порциите.</a:t>
            </a:r>
            <a:endParaRPr sz="2400"/>
          </a:p>
        </p:txBody>
      </p:sp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03" name="Google Shape;403;p4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дефиниция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База данни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(БД, още база от данни) представлява колекция от логически свързани данни в конкретна предметна област, които са структурирани по определен начин. В първоначалния смисъл на понятието, използван в компютърната индустрия, базата от данни се състои от записи, подредени систематично, така че компютърна програма да може да извлича информация по зададени критерии. 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Например БД може да се използват в моделирането на хотелските системи, за да се проверява дали има налични свободни стаи в даден хотел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повече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</a:t>
            </a:r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дефиниция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виж края на презентацията ...</a:t>
            </a:r>
            <a:endParaRPr sz="24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Релационни бази данни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рецепти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24756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Таратор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Кисело мляко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400 гр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Краставица – 1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бр.</a:t>
            </a:r>
            <a:endParaRPr sz="14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Копър – 1 връзка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Чесън – 1 скилидка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Сминдух – 1 к. 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Вода – 500 гр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3077075" y="1195925"/>
            <a:ext cx="2304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Палачинки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Яйца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3 </a:t>
            </a:r>
            <a:r>
              <a:rPr lang="en-US" sz="1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бр.</a:t>
            </a:r>
            <a:endParaRPr sz="14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Брашно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500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Захар – 100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Сода – 1 щипка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Сол – 1 щипка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Прясно мляко – 1 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2"/>
          </p:nvPr>
        </p:nvSpPr>
        <p:spPr>
          <a:xfrm>
            <a:off x="6068813" y="1318600"/>
            <a:ext cx="2304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Яйца по панагюрски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Яйца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5бр.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Кисело мляко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2 с.л.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Сирене – 5 с.л.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Олио – 1 с.л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Червен пипер – 1 ч.л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Пресен лук – 2 щипки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2"/>
          </p:nvPr>
        </p:nvSpPr>
        <p:spPr>
          <a:xfrm>
            <a:off x="8889250" y="1318600"/>
            <a:ext cx="24756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Шоколадови мъфини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Яйца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2бр.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Прясно мляко  – 2 с.л.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Брашно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200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Олио – 100 мл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Захар - 150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Какао - 3 с.л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Натурален шоколад - 100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Основни понятия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5736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Схема/дизайн на БД: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определя структурата на данните, обикновено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разделени в таблици.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2"/>
          </p:nvPr>
        </p:nvSpPr>
        <p:spPr>
          <a:xfrm>
            <a:off x="6630050" y="1106725"/>
            <a:ext cx="5421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Първичен ключ (Primary key): 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служи да идентифицира по уникален начин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всеки ред от таблицата. Както - ЕГН за човек или номер на банкова сметка в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БД на вашата банка.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 целта обикновено използваме колоната с име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Основни понятия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54288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Нормализация: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включва набор от практики по отстраняването на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повторения сред данните, което от една страна води до икономия на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памет и повишено бързодействие, а от друга страна предпазва от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аномалии при манипулирането с данните (вмъкване, актуализиране и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изтриване).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body" idx="1"/>
          </p:nvPr>
        </p:nvSpPr>
        <p:spPr>
          <a:xfrm>
            <a:off x="6451675" y="1278275"/>
            <a:ext cx="5484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Изключване на повтаряща се информация в таблиците.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Минимизиране на аномалиите при съхраняване, изтриване и промяна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 данни.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Създаване на отворена към бъдещи промени структура.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/>
        </p:nvSpPr>
        <p:spPr>
          <a:xfrm>
            <a:off x="4400225" y="1674850"/>
            <a:ext cx="33795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първа нормализация на базата данни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</Words>
  <Application>Microsoft Office PowerPoint</Application>
  <PresentationFormat>По избор</PresentationFormat>
  <Paragraphs>309</Paragraphs>
  <Slides>31</Slides>
  <Notes>31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31</vt:i4>
      </vt:variant>
    </vt:vector>
  </HeadingPairs>
  <TitlesOfParts>
    <vt:vector size="37" baseType="lpstr">
      <vt:lpstr>Arial</vt:lpstr>
      <vt:lpstr>Calibri</vt:lpstr>
      <vt:lpstr>Roboto</vt:lpstr>
      <vt:lpstr>Consolas</vt:lpstr>
      <vt:lpstr>Noto Sans Symbols</vt:lpstr>
      <vt:lpstr>1_SoftUni3_1</vt:lpstr>
      <vt:lpstr>Data Base design </vt:lpstr>
      <vt:lpstr>Table of Contents</vt:lpstr>
      <vt:lpstr>Задача</vt:lpstr>
      <vt:lpstr>База данни</vt:lpstr>
      <vt:lpstr>Релационни бази данни</vt:lpstr>
      <vt:lpstr>рецепти</vt:lpstr>
      <vt:lpstr>Основни понятия</vt:lpstr>
      <vt:lpstr>Основни понятия</vt:lpstr>
      <vt:lpstr>Презентация на PowerPoint</vt:lpstr>
      <vt:lpstr>База данни - първа нормализация</vt:lpstr>
      <vt:lpstr>Презентация на PowerPoint</vt:lpstr>
      <vt:lpstr>База данни - втора нормализация</vt:lpstr>
      <vt:lpstr>База данни - втора нормализация</vt:lpstr>
      <vt:lpstr>База данни - втора нормализация</vt:lpstr>
      <vt:lpstr>Основни понятия</vt:lpstr>
      <vt:lpstr>Презентация на PowerPoint</vt:lpstr>
      <vt:lpstr>Връзка едно към едно</vt:lpstr>
      <vt:lpstr>Връзка едно към много</vt:lpstr>
      <vt:lpstr>Връзка много към много</vt:lpstr>
      <vt:lpstr>Презентация на PowerPoint</vt:lpstr>
      <vt:lpstr>Релационни бази данни</vt:lpstr>
      <vt:lpstr>Презентация на PowerPoint</vt:lpstr>
      <vt:lpstr>База данни - трета нормална форма</vt:lpstr>
      <vt:lpstr>Привеждане към трета нормална форма на БД</vt:lpstr>
      <vt:lpstr>Привеждане към трета нормална форма на БД</vt:lpstr>
      <vt:lpstr>Презентация на PowerPoint</vt:lpstr>
      <vt:lpstr>База данни - четвърта нормална форма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design </dc:title>
  <dc:creator>Milena</dc:creator>
  <cp:lastModifiedBy>Ariel</cp:lastModifiedBy>
  <cp:revision>2</cp:revision>
  <dcterms:modified xsi:type="dcterms:W3CDTF">2021-02-11T17:25:15Z</dcterms:modified>
</cp:coreProperties>
</file>